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2" r:id="rId3"/>
  </p:sldMasterIdLst>
  <p:notesMasterIdLst>
    <p:notesMasterId r:id="rId23"/>
  </p:notesMasterIdLst>
  <p:sldIdLst>
    <p:sldId id="281" r:id="rId4"/>
    <p:sldId id="269" r:id="rId5"/>
    <p:sldId id="270" r:id="rId6"/>
    <p:sldId id="261" r:id="rId7"/>
    <p:sldId id="272" r:id="rId8"/>
    <p:sldId id="273" r:id="rId9"/>
    <p:sldId id="257" r:id="rId10"/>
    <p:sldId id="260" r:id="rId11"/>
    <p:sldId id="258" r:id="rId12"/>
    <p:sldId id="259" r:id="rId13"/>
    <p:sldId id="262" r:id="rId14"/>
    <p:sldId id="263" r:id="rId15"/>
    <p:sldId id="283" r:id="rId16"/>
    <p:sldId id="264" r:id="rId17"/>
    <p:sldId id="265" r:id="rId18"/>
    <p:sldId id="266" r:id="rId19"/>
    <p:sldId id="267" r:id="rId20"/>
    <p:sldId id="271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53" d="100"/>
          <a:sy n="53" d="100"/>
        </p:scale>
        <p:origin x="-19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3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1F7B2-B5CC-4DA2-A633-68812B4FDBEA}" type="datetimeFigureOut">
              <a:rPr lang="en-US" smtClean="0"/>
              <a:pPr/>
              <a:t>5/31/2012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14BCB-6D16-4FED-8DC0-E0523195631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9689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4BCB-6D16-4FED-8DC0-E0523195631D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4BCB-6D16-4FED-8DC0-E0523195631D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4BCB-6D16-4FED-8DC0-E0523195631D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4BCB-6D16-4FED-8DC0-E0523195631D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4BCB-6D16-4FED-8DC0-E0523195631D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4BCB-6D16-4FED-8DC0-E0523195631D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4BCB-6D16-4FED-8DC0-E0523195631D}" type="slidenum">
              <a:rPr lang="en-ZA" smtClean="0"/>
              <a:pPr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4BCB-6D16-4FED-8DC0-E0523195631D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4BCB-6D16-4FED-8DC0-E0523195631D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7811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7537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4539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29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68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38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98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66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04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81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10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6930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3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25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71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29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68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38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98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66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04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81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5803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10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3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25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71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4762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4809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219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2010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8326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7972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0D-3141-4A5A-9C74-4DAB17FBA54B}" type="datetimeFigureOut">
              <a:rPr lang="en-US" smtClean="0"/>
              <a:pPr/>
              <a:t>5/31/2012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CCB4-CC5E-44C0-A7A2-CEC29F6BD5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1265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2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0D-3141-4A5A-9C74-4DAB17FBA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CCB4-CC5E-44C0-A7A2-CEC29F6BD59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2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em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labs.blogs.com/.a/6a00d8341caed853ef0134872fb060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841497" y="4005064"/>
            <a:ext cx="6302504" cy="325012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ZA" sz="6600" dirty="0" err="1" smtClean="0">
                <a:ln w="19050">
                  <a:noFill/>
                  <a:prstDash val="solid"/>
                </a:ln>
                <a:solidFill>
                  <a:schemeClr val="bg1"/>
                </a:solidFill>
                <a:latin typeface="Tw Cen MT" pitchFamily="34" charset="0"/>
              </a:rPr>
              <a:t>M&amp;L</a:t>
            </a:r>
            <a:r>
              <a:rPr lang="en-ZA" sz="6600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latin typeface="Tw Cen MT" pitchFamily="34" charset="0"/>
              </a:rPr>
              <a:t> </a:t>
            </a:r>
          </a:p>
          <a:p>
            <a:pPr marL="0" indent="0" algn="r">
              <a:buNone/>
            </a:pPr>
            <a:r>
              <a:rPr lang="en-ZA" sz="3600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latin typeface="Tw Cen MT" pitchFamily="34" charset="0"/>
              </a:rPr>
              <a:t>DISASTER RECOVERY EXPERIENCE </a:t>
            </a:r>
          </a:p>
          <a:p>
            <a:pPr marL="0" indent="0" algn="r">
              <a:buNone/>
            </a:pPr>
            <a:r>
              <a:rPr lang="en-ZA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latin typeface="Tw Cen MT" pitchFamily="34" charset="0"/>
              </a:rPr>
              <a:t>by Doug Skinner</a:t>
            </a:r>
          </a:p>
          <a:p>
            <a:pPr marL="0" indent="0" algn="r">
              <a:buNone/>
            </a:pPr>
            <a:endParaRPr lang="en-ZA" sz="1800" dirty="0">
              <a:ln w="19050">
                <a:noFill/>
                <a:prstDash val="solid"/>
              </a:ln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44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pic>
        <p:nvPicPr>
          <p:cNvPr id="5" name="Picture 4" descr="M&amp;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27984" y="2149019"/>
            <a:ext cx="47287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>
                <a:latin typeface="Tw Cen MT" pitchFamily="34" charset="0"/>
              </a:rPr>
              <a:t>Major Equipment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Tw Cen MT" pitchFamily="34" charset="0"/>
              </a:rPr>
              <a:t>10X</a:t>
            </a:r>
            <a:r>
              <a:rPr lang="en-US" sz="2000" dirty="0" smtClean="0">
                <a:latin typeface="Tw Cen MT" pitchFamily="34" charset="0"/>
              </a:rPr>
              <a:t> new HLPCs from Microsep linked into Empower software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2X Mill Q  water purification 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Tw Cen MT" pitchFamily="34" charset="0"/>
              </a:rPr>
              <a:t>2X</a:t>
            </a:r>
            <a:r>
              <a:rPr lang="en-US" sz="2000" dirty="0" smtClean="0">
                <a:latin typeface="Tw Cen MT" pitchFamily="34" charset="0"/>
              </a:rPr>
              <a:t> Analytical Balance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Tw Cen MT" pitchFamily="34" charset="0"/>
              </a:rPr>
              <a:t>1X</a:t>
            </a:r>
            <a:r>
              <a:rPr lang="en-US" sz="2000" dirty="0" smtClean="0">
                <a:latin typeface="Tw Cen MT" pitchFamily="34" charset="0"/>
              </a:rPr>
              <a:t> Top Load Balance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1XIR Spectrophotometer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1X UV/Vis Spectrophotometer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1X Gas Chromatograph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1XpH Meter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Other general lab Equipment (i.e. Vacuum pumps Glassware )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2000" dirty="0" smtClean="0">
              <a:latin typeface="Tw Cen MT" pitchFamily="34" charset="0"/>
            </a:endParaRPr>
          </a:p>
          <a:p>
            <a:r>
              <a:rPr lang="en-ZA" sz="2000" b="1" i="1" dirty="0" smtClean="0">
                <a:latin typeface="Tw Cen MT" pitchFamily="34" charset="0"/>
              </a:rPr>
              <a:t>All of this equipment was subject to full IQ OQ and PQ qualification at the Microsep site)</a:t>
            </a:r>
            <a:endParaRPr lang="en-US" sz="2000" b="1" i="1" dirty="0" smtClean="0">
              <a:latin typeface="Tw Cen MT" pitchFamily="34" charset="0"/>
            </a:endParaRPr>
          </a:p>
        </p:txBody>
      </p:sp>
      <p:pic>
        <p:nvPicPr>
          <p:cNvPr id="3074" name="Picture 2" descr="C:\Users\dougs\Pictures\M&amp;L\IMG-20110920-0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4072001" cy="2923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942418" cy="1219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7"/>
          <p:cNvSpPr txBox="1">
            <a:spLocks/>
          </p:cNvSpPr>
          <p:nvPr/>
        </p:nvSpPr>
        <p:spPr>
          <a:xfrm>
            <a:off x="1572922" y="232555"/>
            <a:ext cx="7463574" cy="830997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</a:t>
            </a:r>
            <a:endParaRPr lang="en-ZA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285860"/>
            <a:ext cx="8513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400" dirty="0">
                <a:solidFill>
                  <a:prstClr val="black"/>
                </a:solidFill>
                <a:latin typeface="Tw Cen MT" pitchFamily="34" charset="0"/>
              </a:rPr>
              <a:t>PHARMACEUTICAL LAB </a:t>
            </a:r>
            <a:r>
              <a:rPr lang="en-ZA" sz="2000" dirty="0" err="1">
                <a:solidFill>
                  <a:prstClr val="black"/>
                </a:solidFill>
                <a:latin typeface="Tw Cen MT" pitchFamily="34" charset="0"/>
              </a:rPr>
              <a:t>M&amp;L</a:t>
            </a:r>
            <a:r>
              <a:rPr lang="en-ZA" sz="2000" dirty="0">
                <a:solidFill>
                  <a:prstClr val="black"/>
                </a:solidFill>
                <a:latin typeface="Tw Cen MT" pitchFamily="34" charset="0"/>
              </a:rPr>
              <a:t> SATELLITE LABORATORY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pic>
        <p:nvPicPr>
          <p:cNvPr id="5" name="Picture 4" descr="M&amp;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00034" y="1841242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w Cen MT" pitchFamily="34" charset="0"/>
              </a:rPr>
              <a:t>A Risk Assessment was carried out and a low to no risk rating was identified:</a:t>
            </a:r>
          </a:p>
          <a:p>
            <a:r>
              <a:rPr lang="en-US" sz="2000" dirty="0" smtClean="0">
                <a:latin typeface="Tw Cen MT" pitchFamily="34" charset="0"/>
              </a:rPr>
              <a:t>This was based on the following:-</a:t>
            </a:r>
            <a:endParaRPr lang="en-ZA" sz="2000" dirty="0" smtClean="0">
              <a:latin typeface="Tw Cen MT" pitchFamily="34" charset="0"/>
            </a:endParaRPr>
          </a:p>
          <a:p>
            <a:pPr marL="361950" lvl="0" indent="-3619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The equipment to be used is exactly the same as that used at M&amp;L.</a:t>
            </a:r>
            <a:endParaRPr lang="en-ZA" sz="2000" dirty="0" smtClean="0">
              <a:latin typeface="Tw Cen MT" pitchFamily="34" charset="0"/>
            </a:endParaRPr>
          </a:p>
          <a:p>
            <a:pPr marL="361950" lvl="0" indent="-3619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The Electronic data capture system is exactly the same as that used at M&amp;L.</a:t>
            </a:r>
            <a:endParaRPr lang="en-ZA" sz="2000" dirty="0" smtClean="0">
              <a:latin typeface="Tw Cen MT" pitchFamily="34" charset="0"/>
            </a:endParaRPr>
          </a:p>
          <a:p>
            <a:pPr marL="361950" lvl="0" indent="-3619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The electronic test methods will be electronically transferred from the M&amp;L data base and are therefore an exact copy of current methods.</a:t>
            </a:r>
            <a:endParaRPr lang="en-ZA" sz="2000" dirty="0" smtClean="0">
              <a:latin typeface="Tw Cen MT" pitchFamily="34" charset="0"/>
            </a:endParaRPr>
          </a:p>
          <a:p>
            <a:pPr marL="361950" lvl="0" indent="-3619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The analysts performing the testing are trained and competent in the use of the equipment and test procedures.</a:t>
            </a:r>
            <a:endParaRPr lang="en-ZA" sz="2000" dirty="0" smtClean="0">
              <a:latin typeface="Tw Cen MT" pitchFamily="34" charset="0"/>
            </a:endParaRPr>
          </a:p>
          <a:p>
            <a:pPr marL="361950" lvl="0" indent="-3619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The reference standards are the same as supplied and used at M&amp;L</a:t>
            </a:r>
            <a:endParaRPr lang="en-ZA" sz="2000" dirty="0" smtClean="0">
              <a:latin typeface="Tw Cen MT" pitchFamily="34" charset="0"/>
            </a:endParaRPr>
          </a:p>
          <a:p>
            <a:pPr marL="361950" lvl="0" indent="-3619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The reagent, chemicals and solvents are the same grade and manufactured by the same suppliers. </a:t>
            </a:r>
            <a:endParaRPr lang="en-ZA" sz="2000" dirty="0" smtClean="0">
              <a:latin typeface="Tw Cen MT" pitchFamily="34" charset="0"/>
            </a:endParaRPr>
          </a:p>
          <a:p>
            <a:pPr marL="361950" lvl="0" indent="-3619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SOPs used at M&amp;L (i.e. OOS investigations Corrective Actions, customer complaints, etc) are not going to change and all relevant staff are familiar with them.</a:t>
            </a:r>
            <a:endParaRPr lang="en-ZA" sz="2000" dirty="0" smtClean="0">
              <a:latin typeface="Tw Cen MT" pitchFamily="34" charset="0"/>
            </a:endParaRPr>
          </a:p>
          <a:p>
            <a:pPr algn="ctr"/>
            <a:endParaRPr lang="en-ZA" sz="2000" dirty="0" smtClean="0">
              <a:latin typeface="Tw Cen M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1472" y="285728"/>
            <a:ext cx="7772400" cy="121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mtClean="0"/>
              <a:t>   </a:t>
            </a:r>
            <a:endParaRPr lang="en-ZA" dirty="0"/>
          </a:p>
        </p:txBody>
      </p:sp>
      <p:pic>
        <p:nvPicPr>
          <p:cNvPr id="12" name="Picture 11" descr="M&amp;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955118" cy="1219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7"/>
          <p:cNvSpPr txBox="1">
            <a:spLocks/>
          </p:cNvSpPr>
          <p:nvPr/>
        </p:nvSpPr>
        <p:spPr>
          <a:xfrm>
            <a:off x="1572922" y="232555"/>
            <a:ext cx="7463574" cy="830997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</a:t>
            </a:r>
            <a:endParaRPr lang="en-ZA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897" y="1285860"/>
            <a:ext cx="8728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400" dirty="0">
                <a:solidFill>
                  <a:prstClr val="black"/>
                </a:solidFill>
                <a:latin typeface="Tw Cen MT" pitchFamily="34" charset="0"/>
              </a:rPr>
              <a:t>PHARMACEUTICAL LAB </a:t>
            </a:r>
            <a:r>
              <a:rPr lang="en-ZA" sz="2000" dirty="0" err="1">
                <a:solidFill>
                  <a:prstClr val="black"/>
                </a:solidFill>
                <a:latin typeface="Tw Cen MT" pitchFamily="34" charset="0"/>
              </a:rPr>
              <a:t>M&amp;L</a:t>
            </a:r>
            <a:r>
              <a:rPr lang="en-ZA" sz="2000" dirty="0">
                <a:solidFill>
                  <a:prstClr val="black"/>
                </a:solidFill>
                <a:latin typeface="Tw Cen MT" pitchFamily="34" charset="0"/>
              </a:rPr>
              <a:t> SATELLITE LABORATORY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pic>
        <p:nvPicPr>
          <p:cNvPr id="5" name="Picture 4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2571744"/>
            <a:ext cx="43672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Application for Linbro site licence submitted , 23 June 2011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MCC inspection carried out  2</a:t>
            </a:r>
            <a:r>
              <a:rPr lang="en-ZA" sz="2000" baseline="30000" dirty="0" smtClean="0">
                <a:latin typeface="Tw Cen MT" pitchFamily="34" charset="0"/>
              </a:rPr>
              <a:t>nd</a:t>
            </a:r>
            <a:r>
              <a:rPr lang="en-ZA" sz="2000" dirty="0" smtClean="0">
                <a:latin typeface="Tw Cen MT" pitchFamily="34" charset="0"/>
              </a:rPr>
              <a:t> and  3</a:t>
            </a:r>
            <a:r>
              <a:rPr lang="en-ZA" sz="2000" baseline="30000" dirty="0" smtClean="0">
                <a:latin typeface="Tw Cen MT" pitchFamily="34" charset="0"/>
              </a:rPr>
              <a:t>rd</a:t>
            </a:r>
            <a:r>
              <a:rPr lang="en-ZA" sz="2000" dirty="0" smtClean="0">
                <a:latin typeface="Tw Cen MT" pitchFamily="34" charset="0"/>
              </a:rPr>
              <a:t> August 2011 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M&amp;L Response to findings submitted 7</a:t>
            </a:r>
            <a:r>
              <a:rPr lang="en-ZA" sz="2000" baseline="30000" dirty="0" smtClean="0">
                <a:latin typeface="Tw Cen MT" pitchFamily="34" charset="0"/>
              </a:rPr>
              <a:t>th</a:t>
            </a:r>
            <a:r>
              <a:rPr lang="en-ZA" sz="2000" dirty="0" smtClean="0">
                <a:latin typeface="Tw Cen MT" pitchFamily="34" charset="0"/>
              </a:rPr>
              <a:t> September 2011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MCC licence issued 21</a:t>
            </a:r>
            <a:r>
              <a:rPr lang="en-ZA" sz="2000" baseline="30000" dirty="0" smtClean="0">
                <a:latin typeface="Tw Cen MT" pitchFamily="34" charset="0"/>
              </a:rPr>
              <a:t>st</a:t>
            </a:r>
            <a:r>
              <a:rPr lang="en-ZA" sz="2000" dirty="0" smtClean="0">
                <a:latin typeface="Tw Cen MT" pitchFamily="34" charset="0"/>
              </a:rPr>
              <a:t> October 2011</a:t>
            </a:r>
          </a:p>
          <a:p>
            <a:pPr marL="361950" indent="-361950">
              <a:buFont typeface="Arial" pitchFamily="34" charset="0"/>
              <a:buChar char="•"/>
            </a:pPr>
            <a:endParaRPr lang="en-ZA" sz="2000" dirty="0" smtClean="0">
              <a:latin typeface="Tw Cen MT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endParaRPr lang="en-ZA" sz="2000" dirty="0" smtClean="0">
              <a:latin typeface="Tw Cen M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ZA" sz="2000" dirty="0" smtClean="0">
              <a:latin typeface="Tw Cen MT" pitchFamily="34" charset="0"/>
            </a:endParaRPr>
          </a:p>
        </p:txBody>
      </p:sp>
      <p:pic>
        <p:nvPicPr>
          <p:cNvPr id="4098" name="Picture 2" descr="C:\Users\dougs\Pictures\M&amp;L\IMG00451-20110801-0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85992"/>
            <a:ext cx="4088314" cy="306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62643">
            <a:off x="2205764" y="4488105"/>
            <a:ext cx="1772840" cy="2123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71472" y="285728"/>
            <a:ext cx="7772400" cy="121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mtClean="0"/>
              <a:t>   </a:t>
            </a:r>
            <a:endParaRPr lang="en-ZA" dirty="0"/>
          </a:p>
        </p:txBody>
      </p:sp>
      <p:pic>
        <p:nvPicPr>
          <p:cNvPr id="20" name="Picture 19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929718" cy="1219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1572922" y="232555"/>
            <a:ext cx="7463574" cy="830997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</a:t>
            </a:r>
            <a:endParaRPr lang="en-ZA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20" y="1285860"/>
            <a:ext cx="86566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400" dirty="0">
                <a:solidFill>
                  <a:prstClr val="black"/>
                </a:solidFill>
                <a:latin typeface="Tw Cen MT" pitchFamily="34" charset="0"/>
              </a:rPr>
              <a:t>PHARMACEUTICAL LAB </a:t>
            </a:r>
            <a:r>
              <a:rPr lang="en-ZA" sz="2000" dirty="0" err="1">
                <a:solidFill>
                  <a:prstClr val="black"/>
                </a:solidFill>
                <a:latin typeface="Tw Cen MT" pitchFamily="34" charset="0"/>
              </a:rPr>
              <a:t>M&amp;L</a:t>
            </a:r>
            <a:r>
              <a:rPr lang="en-ZA" sz="2000" dirty="0">
                <a:solidFill>
                  <a:prstClr val="black"/>
                </a:solidFill>
                <a:latin typeface="Tw Cen MT" pitchFamily="34" charset="0"/>
              </a:rPr>
              <a:t> SATELLITE LABORATORY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2646878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ZA" sz="16600" b="1" dirty="0" smtClean="0">
                <a:solidFill>
                  <a:schemeClr val="bg1"/>
                </a:solidFill>
                <a:latin typeface="Tw Cen MT" pitchFamily="34" charset="0"/>
              </a:rPr>
              <a:t>PHASE 2</a:t>
            </a:r>
            <a:endParaRPr lang="en-ZA" sz="16600" dirty="0" smtClean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1" name="Subtitle 7"/>
          <p:cNvSpPr txBox="1">
            <a:spLocks/>
          </p:cNvSpPr>
          <p:nvPr/>
        </p:nvSpPr>
        <p:spPr>
          <a:xfrm>
            <a:off x="1625601" y="194101"/>
            <a:ext cx="7463574" cy="830997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</a:t>
            </a:r>
            <a:endParaRPr lang="en-ZA" sz="48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  <p:pic>
        <p:nvPicPr>
          <p:cNvPr id="12" name="Picture 4" descr="http://labs.blogs.com/.a/6a00d8341caed853ef0134872fb060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25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596" y="2276872"/>
            <a:ext cx="8463884" cy="28083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10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pic>
        <p:nvPicPr>
          <p:cNvPr id="5" name="Picture 4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8596" y="257174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endParaRPr lang="en-ZA" dirty="0" smtClean="0"/>
          </a:p>
          <a:p>
            <a:pPr marL="361950" indent="-361950">
              <a:buFont typeface="Arial" pitchFamily="34" charset="0"/>
              <a:buChar char="•"/>
            </a:pPr>
            <a:endParaRPr lang="en-ZA" dirty="0" smtClean="0"/>
          </a:p>
          <a:p>
            <a:pPr>
              <a:buFont typeface="Arial" pitchFamily="34" charset="0"/>
              <a:buChar char="•"/>
            </a:pPr>
            <a:endParaRPr lang="en-ZA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00034" y="2500306"/>
            <a:ext cx="8643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Three newly constructed buildings not more than half a kilometre from the old facility identified.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Lease agreement signed. 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Design plans and refurbishment of the facilities started end August 2011.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Microbiological, Occupational Hygiene, Environmental, and Water laboratories were scheduled to come on line before the completion of the new Pharmaceutical laboratories. 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M&amp;L move into the new Laboratories Mid October 2011.</a:t>
            </a:r>
          </a:p>
          <a:p>
            <a:pPr marL="361950" indent="-361950">
              <a:buFont typeface="Arial" pitchFamily="34" charset="0"/>
              <a:buChar char="•"/>
            </a:pPr>
            <a:endParaRPr lang="en-ZA" sz="2000" dirty="0" smtClean="0">
              <a:latin typeface="Tw Cen MT" pitchFamily="34" charset="0"/>
            </a:endParaRPr>
          </a:p>
        </p:txBody>
      </p:sp>
      <p:pic>
        <p:nvPicPr>
          <p:cNvPr id="11" name="Picture 2" descr="T:\Laboratory services\Joanne\Marketing\Photos\Lab photies 17.01.2012 - Copy\IMG_0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2793" y="5058274"/>
            <a:ext cx="3002430" cy="168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dougs\Pictures\M&amp;L\IMG-20111012-000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085629"/>
            <a:ext cx="2328823" cy="16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dougs\Pictures\M&amp;L\IMG-20111117-0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7909" y="5050224"/>
            <a:ext cx="2260555" cy="1695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71472" y="285728"/>
            <a:ext cx="7772400" cy="121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mtClean="0"/>
              <a:t>   </a:t>
            </a:r>
            <a:endParaRPr lang="en-ZA" dirty="0"/>
          </a:p>
        </p:txBody>
      </p:sp>
      <p:pic>
        <p:nvPicPr>
          <p:cNvPr id="15" name="Picture 14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942418" cy="1219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ubtitle 7"/>
          <p:cNvSpPr txBox="1">
            <a:spLocks/>
          </p:cNvSpPr>
          <p:nvPr/>
        </p:nvSpPr>
        <p:spPr>
          <a:xfrm>
            <a:off x="1716938" y="232555"/>
            <a:ext cx="7463574" cy="769441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PLAN- </a:t>
            </a:r>
            <a:r>
              <a:rPr lang="en-ZA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PHASE 2 </a:t>
            </a:r>
            <a:endParaRPr lang="en-ZA" sz="4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1268411"/>
            <a:ext cx="8823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400" dirty="0">
                <a:solidFill>
                  <a:prstClr val="black"/>
                </a:solidFill>
                <a:latin typeface="Tw Cen MT" pitchFamily="34" charset="0"/>
              </a:rPr>
              <a:t>NEW PERMANENT LOCATIONS NEED TO BE IDENTIFIED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pic>
        <p:nvPicPr>
          <p:cNvPr id="5" name="Picture 4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8596" y="257174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endParaRPr lang="en-ZA" dirty="0" smtClean="0"/>
          </a:p>
          <a:p>
            <a:pPr marL="361950" indent="-361950">
              <a:buFont typeface="Arial" pitchFamily="34" charset="0"/>
              <a:buChar char="•"/>
            </a:pPr>
            <a:endParaRPr lang="en-ZA" dirty="0" smtClean="0"/>
          </a:p>
          <a:p>
            <a:pPr>
              <a:buFont typeface="Arial" pitchFamily="34" charset="0"/>
              <a:buChar char="•"/>
            </a:pPr>
            <a:endParaRPr lang="en-ZA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21830" y="1628800"/>
            <a:ext cx="8617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u="sng" dirty="0" smtClean="0">
                <a:latin typeface="Tw Cen MT" pitchFamily="34" charset="0"/>
              </a:rPr>
              <a:t>MCC Licence</a:t>
            </a:r>
          </a:p>
          <a:p>
            <a:r>
              <a:rPr lang="en-ZA" sz="2000" dirty="0" smtClean="0">
                <a:latin typeface="Tw Cen MT" pitchFamily="34" charset="0"/>
              </a:rPr>
              <a:t>It was the intention of M&amp;L laboratory Services to obtain a MCC licence to carry out testing of act 101 registered pharmaceutical products </a:t>
            </a:r>
          </a:p>
          <a:p>
            <a:r>
              <a:rPr lang="en-ZA" sz="2000" dirty="0" smtClean="0">
                <a:latin typeface="Tw Cen MT" pitchFamily="34" charset="0"/>
              </a:rPr>
              <a:t>Initially at the Satellite Laboratory and ultimately at the new site</a:t>
            </a:r>
          </a:p>
          <a:p>
            <a:endParaRPr lang="en-ZA" sz="2000" dirty="0" smtClean="0">
              <a:latin typeface="Tw Cen MT" pitchFamily="34" charset="0"/>
            </a:endParaRPr>
          </a:p>
          <a:p>
            <a:endParaRPr lang="en-ZA" sz="2000" dirty="0" smtClean="0">
              <a:latin typeface="Tw Cen MT" pitchFamily="34" charset="0"/>
            </a:endParaRPr>
          </a:p>
          <a:p>
            <a:r>
              <a:rPr lang="en-ZA" sz="2000" dirty="0" smtClean="0">
                <a:latin typeface="Tw Cen MT" pitchFamily="34" charset="0"/>
              </a:rPr>
              <a:t>    </a:t>
            </a:r>
          </a:p>
          <a:p>
            <a:r>
              <a:rPr lang="en-ZA" sz="2000" b="1" u="sng" dirty="0" smtClean="0">
                <a:latin typeface="Tw Cen MT" pitchFamily="34" charset="0"/>
              </a:rPr>
              <a:t>SANAS ISO 17025 Accreditation</a:t>
            </a:r>
          </a:p>
          <a:p>
            <a:r>
              <a:rPr lang="en-ZA" sz="2000" dirty="0" smtClean="0">
                <a:latin typeface="Tw Cen MT" pitchFamily="34" charset="0"/>
              </a:rPr>
              <a:t>It was the intentions of M&amp;L laboratory services to have SANAS audit our new operation before the end of 2011 to have our previous accreditation reinstated. </a:t>
            </a:r>
          </a:p>
          <a:p>
            <a:pPr marL="361950" indent="-361950">
              <a:buFont typeface="Arial" pitchFamily="34" charset="0"/>
              <a:buChar char="•"/>
            </a:pPr>
            <a:endParaRPr lang="en-ZA" sz="2000" dirty="0" smtClean="0">
              <a:latin typeface="Tw Cen MT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19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7"/>
          <p:cNvSpPr txBox="1">
            <a:spLocks/>
          </p:cNvSpPr>
          <p:nvPr/>
        </p:nvSpPr>
        <p:spPr>
          <a:xfrm>
            <a:off x="1716938" y="232555"/>
            <a:ext cx="7463574" cy="769441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PLAN- </a:t>
            </a:r>
            <a:r>
              <a:rPr lang="en-ZA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PHASE 2 </a:t>
            </a:r>
            <a:endParaRPr lang="en-ZA" sz="4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pic>
        <p:nvPicPr>
          <p:cNvPr id="5" name="Picture 4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8596" y="257174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endParaRPr lang="en-ZA" dirty="0" smtClean="0"/>
          </a:p>
          <a:p>
            <a:pPr marL="361950" indent="-361950">
              <a:buFont typeface="Arial" pitchFamily="34" charset="0"/>
              <a:buChar char="•"/>
            </a:pPr>
            <a:endParaRPr lang="en-ZA" dirty="0" smtClean="0"/>
          </a:p>
          <a:p>
            <a:pPr>
              <a:buFont typeface="Arial" pitchFamily="34" charset="0"/>
              <a:buChar char="•"/>
            </a:pPr>
            <a:endParaRPr lang="en-ZA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35896" y="1628800"/>
            <a:ext cx="53033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u="sng" dirty="0" smtClean="0">
                <a:latin typeface="Tw Cen MT" pitchFamily="34" charset="0"/>
              </a:rPr>
              <a:t>SANAS ISO 17025 Accreditation</a:t>
            </a:r>
          </a:p>
          <a:p>
            <a:endParaRPr lang="en-ZA" sz="2000" b="1" u="sng" dirty="0" smtClean="0">
              <a:latin typeface="Tw Cen MT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Application for new site accreditation , 15</a:t>
            </a:r>
            <a:r>
              <a:rPr lang="en-ZA" sz="2000" baseline="30000" dirty="0" smtClean="0">
                <a:latin typeface="Tw Cen MT" pitchFamily="34" charset="0"/>
              </a:rPr>
              <a:t>th</a:t>
            </a:r>
            <a:r>
              <a:rPr lang="en-ZA" sz="2000" dirty="0" smtClean="0">
                <a:latin typeface="Tw Cen MT" pitchFamily="34" charset="0"/>
              </a:rPr>
              <a:t> November2011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SANAS assessment carried out  14th and  15th December 2011. 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M&amp;L Response to non-conformances  submitted 23</a:t>
            </a:r>
            <a:r>
              <a:rPr lang="en-ZA" sz="2000" baseline="30000" dirty="0" smtClean="0">
                <a:latin typeface="Tw Cen MT" pitchFamily="34" charset="0"/>
              </a:rPr>
              <a:t>rd</a:t>
            </a:r>
            <a:r>
              <a:rPr lang="en-ZA" sz="2000" dirty="0" smtClean="0">
                <a:latin typeface="Tw Cen MT" pitchFamily="34" charset="0"/>
              </a:rPr>
              <a:t>  January 2012.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SANAS Certificate issued 12</a:t>
            </a:r>
            <a:r>
              <a:rPr lang="en-ZA" sz="2000" baseline="30000" dirty="0" smtClean="0">
                <a:latin typeface="Tw Cen MT" pitchFamily="34" charset="0"/>
              </a:rPr>
              <a:t>th</a:t>
            </a:r>
            <a:r>
              <a:rPr lang="en-ZA" sz="2000" dirty="0" smtClean="0">
                <a:latin typeface="Tw Cen MT" pitchFamily="34" charset="0"/>
              </a:rPr>
              <a:t> March 2012.</a:t>
            </a:r>
          </a:p>
          <a:p>
            <a:endParaRPr lang="en-ZA" sz="2000" dirty="0" smtClean="0">
              <a:latin typeface="Tw Cen MT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endParaRPr lang="en-ZA" sz="2000" dirty="0" smtClean="0">
              <a:latin typeface="Tw Cen MT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 rot="21194893">
            <a:off x="532229" y="1708955"/>
            <a:ext cx="2973122" cy="402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19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7"/>
          <p:cNvSpPr txBox="1">
            <a:spLocks/>
          </p:cNvSpPr>
          <p:nvPr/>
        </p:nvSpPr>
        <p:spPr>
          <a:xfrm>
            <a:off x="1716938" y="232555"/>
            <a:ext cx="7463574" cy="769441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PLAN- </a:t>
            </a:r>
            <a:r>
              <a:rPr lang="en-ZA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PHASE 2 </a:t>
            </a:r>
            <a:endParaRPr lang="en-ZA" sz="4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pic>
        <p:nvPicPr>
          <p:cNvPr id="5" name="Picture 4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8596" y="257174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endParaRPr lang="en-ZA" dirty="0" smtClean="0"/>
          </a:p>
          <a:p>
            <a:pPr marL="361950" indent="-361950">
              <a:buFont typeface="Arial" pitchFamily="34" charset="0"/>
              <a:buChar char="•"/>
            </a:pPr>
            <a:endParaRPr lang="en-ZA" dirty="0" smtClean="0"/>
          </a:p>
          <a:p>
            <a:pPr>
              <a:buFont typeface="Arial" pitchFamily="34" charset="0"/>
              <a:buChar char="•"/>
            </a:pPr>
            <a:endParaRPr lang="en-ZA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50001" y="1772816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u="sng" dirty="0" smtClean="0">
                <a:latin typeface="Tw Cen MT" pitchFamily="34" charset="0"/>
              </a:rPr>
              <a:t>MCC Licence New Facility</a:t>
            </a:r>
          </a:p>
          <a:p>
            <a:endParaRPr lang="en-ZA" sz="2000" b="1" u="sng" dirty="0" smtClean="0">
              <a:latin typeface="Tw Cen MT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Application for the New Facility in Ormonde, licence was submitted on the 22</a:t>
            </a:r>
            <a:r>
              <a:rPr lang="en-ZA" sz="2000" baseline="30000" dirty="0" smtClean="0">
                <a:latin typeface="Tw Cen MT" pitchFamily="34" charset="0"/>
              </a:rPr>
              <a:t>nd</a:t>
            </a:r>
            <a:r>
              <a:rPr lang="en-ZA" sz="2000" dirty="0" smtClean="0">
                <a:latin typeface="Tw Cen MT" pitchFamily="34" charset="0"/>
              </a:rPr>
              <a:t> December 2011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MCC inspection carried out  15</a:t>
            </a:r>
            <a:r>
              <a:rPr lang="en-ZA" sz="2000" baseline="30000" dirty="0" smtClean="0">
                <a:latin typeface="Tw Cen MT" pitchFamily="34" charset="0"/>
              </a:rPr>
              <a:t>th</a:t>
            </a:r>
            <a:r>
              <a:rPr lang="en-ZA" sz="2000" dirty="0" smtClean="0">
                <a:latin typeface="Tw Cen MT" pitchFamily="34" charset="0"/>
              </a:rPr>
              <a:t>  and  16</a:t>
            </a:r>
            <a:r>
              <a:rPr lang="en-ZA" sz="2000" baseline="30000" dirty="0" smtClean="0">
                <a:latin typeface="Tw Cen MT" pitchFamily="34" charset="0"/>
              </a:rPr>
              <a:t>th</a:t>
            </a:r>
            <a:r>
              <a:rPr lang="en-ZA" sz="2000" dirty="0" smtClean="0">
                <a:latin typeface="Tw Cen MT" pitchFamily="34" charset="0"/>
              </a:rPr>
              <a:t> February 2012 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M&amp;L Response to findings submitted 16</a:t>
            </a:r>
            <a:r>
              <a:rPr lang="en-ZA" sz="2000" baseline="30000" dirty="0" smtClean="0">
                <a:latin typeface="Tw Cen MT" pitchFamily="34" charset="0"/>
              </a:rPr>
              <a:t>th</a:t>
            </a:r>
            <a:r>
              <a:rPr lang="en-ZA" sz="2000" dirty="0" smtClean="0">
                <a:latin typeface="Tw Cen MT" pitchFamily="34" charset="0"/>
              </a:rPr>
              <a:t> March 2012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MCC Council Resolution 26</a:t>
            </a:r>
            <a:r>
              <a:rPr lang="en-ZA" sz="2000" baseline="30000" dirty="0" smtClean="0">
                <a:latin typeface="Tw Cen MT" pitchFamily="34" charset="0"/>
              </a:rPr>
              <a:t>th</a:t>
            </a:r>
            <a:r>
              <a:rPr lang="en-ZA" sz="2000" dirty="0" smtClean="0">
                <a:latin typeface="Tw Cen MT" pitchFamily="34" charset="0"/>
              </a:rPr>
              <a:t> April 2012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ZA" sz="2000" dirty="0" smtClean="0">
                <a:latin typeface="Tw Cen MT" pitchFamily="34" charset="0"/>
              </a:rPr>
              <a:t>MCC </a:t>
            </a:r>
            <a:r>
              <a:rPr lang="en-ZA" sz="2000" dirty="0" smtClean="0">
                <a:latin typeface="Tw Cen MT" pitchFamily="34" charset="0"/>
              </a:rPr>
              <a:t>licence approves. Hard copy pending</a:t>
            </a:r>
            <a:endParaRPr lang="en-ZA" sz="2000" dirty="0" smtClean="0">
              <a:latin typeface="Tw Cen MT" pitchFamily="34" charset="0"/>
            </a:endParaRPr>
          </a:p>
          <a:p>
            <a:endParaRPr lang="en-ZA" sz="2000" dirty="0" smtClean="0">
              <a:latin typeface="Tw Cen MT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endParaRPr lang="en-ZA" sz="2000" dirty="0" smtClean="0">
              <a:latin typeface="Tw Cen MT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955118" cy="1219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7"/>
          <p:cNvSpPr txBox="1">
            <a:spLocks/>
          </p:cNvSpPr>
          <p:nvPr/>
        </p:nvSpPr>
        <p:spPr>
          <a:xfrm>
            <a:off x="1716938" y="232555"/>
            <a:ext cx="7463574" cy="769441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PLAN- </a:t>
            </a:r>
            <a:r>
              <a:rPr lang="en-ZA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PHASE 2 </a:t>
            </a:r>
            <a:endParaRPr lang="en-ZA" sz="4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Picture 4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04838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8596" y="257174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endParaRPr lang="en-ZA" dirty="0" smtClean="0"/>
          </a:p>
          <a:p>
            <a:pPr marL="361950" indent="-361950">
              <a:buFont typeface="Arial" pitchFamily="34" charset="0"/>
              <a:buChar char="•"/>
            </a:pPr>
            <a:endParaRPr lang="en-ZA" dirty="0" smtClean="0"/>
          </a:p>
          <a:p>
            <a:pPr>
              <a:buFont typeface="Arial" pitchFamily="34" charset="0"/>
              <a:buChar char="•"/>
            </a:pPr>
            <a:endParaRPr lang="en-ZA" dirty="0" smtClean="0"/>
          </a:p>
        </p:txBody>
      </p:sp>
      <p:pic>
        <p:nvPicPr>
          <p:cNvPr id="11" name="Picture 2" descr="http://3.bp.blogspot.com/_SNVBkAPUNIw/TUHvjgLXzGI/AAAAAAAAAO0/z7zJNtkSgmE/s400/phoenix_ris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929330"/>
            <a:ext cx="750551" cy="732471"/>
          </a:xfrm>
          <a:prstGeom prst="ellipse">
            <a:avLst/>
          </a:prstGeom>
          <a:ln w="19050" cap="rnd">
            <a:solidFill>
              <a:srgbClr val="333333">
                <a:alpha val="56000"/>
              </a:srgbClr>
            </a:solidFill>
          </a:ln>
          <a:effectLst>
            <a:outerShdw blurRad="685800" dist="279400" dir="2700000" algn="tl" rotWithShape="0">
              <a:prstClr val="black">
                <a:alpha val="72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428736"/>
            <a:ext cx="884376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2993" y="0"/>
            <a:ext cx="9193505" cy="1484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8064" y="3140968"/>
            <a:ext cx="3672408" cy="830997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ZA" sz="4800" dirty="0" smtClean="0">
                <a:solidFill>
                  <a:schemeClr val="bg1"/>
                </a:solidFill>
                <a:latin typeface="Tw Cen MT" pitchFamily="34" charset="0"/>
              </a:rPr>
              <a:t>THANK YOU </a:t>
            </a:r>
          </a:p>
        </p:txBody>
      </p:sp>
      <p:pic>
        <p:nvPicPr>
          <p:cNvPr id="12" name="Picture 4" descr="http://labs.blogs.com/.a/6a00d8341caed853ef0134872fb060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1063" y="1961637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&amp;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04" y="304837"/>
            <a:ext cx="2274046" cy="79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14290"/>
            <a:ext cx="2206990" cy="100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12993" y="5373216"/>
            <a:ext cx="9144000" cy="1484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5010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79712" y="232555"/>
            <a:ext cx="5572164" cy="830997"/>
          </a:xfrm>
          <a:effectLst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ZA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GONE FROM THIS</a:t>
            </a:r>
            <a:endParaRPr lang="en-ZA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9672" y="1597104"/>
            <a:ext cx="6264697" cy="469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pic>
        <p:nvPicPr>
          <p:cNvPr id="5" name="Picture 4" descr="M&amp;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Bronwen\Documents\M and L\Pictures\Lab photies 17.01.2012 - Copy\IMG_0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5552" y="1628800"/>
            <a:ext cx="406402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T:\Laboratory services\Joanne\Marketing\Photos\Lab photies 17.01.2012 - Copy\IMG_02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2066" y="1635274"/>
            <a:ext cx="364333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T:\Laboratory services\Joanne\Marketing\Photos\Open Day 29.02.2012\IMG_04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7158" y="4149080"/>
            <a:ext cx="4071967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T:\Laboratory services\Joanne\Marketing\Photos\Open Day 29.02.2012\IMG_04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2066" y="4169618"/>
            <a:ext cx="3714776" cy="235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ubtitle 7"/>
          <p:cNvSpPr txBox="1">
            <a:spLocks/>
          </p:cNvSpPr>
          <p:nvPr/>
        </p:nvSpPr>
        <p:spPr>
          <a:xfrm>
            <a:off x="1979712" y="232555"/>
            <a:ext cx="6959518" cy="830997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TO THIS, IN SIX MONTHS</a:t>
            </a:r>
            <a:endParaRPr lang="en-ZA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2060262"/>
            <a:ext cx="4211960" cy="3600986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M &amp; L laboratory services laboratory in </a:t>
            </a:r>
            <a:r>
              <a:rPr lang="en-ZA" sz="2000" dirty="0" err="1">
                <a:solidFill>
                  <a:schemeClr val="tx1"/>
                </a:solidFill>
                <a:latin typeface="Tw Cen MT" pitchFamily="34" charset="0"/>
              </a:rPr>
              <a:t>O</a:t>
            </a:r>
            <a:r>
              <a:rPr lang="en-ZA" sz="2000" dirty="0" err="1" smtClean="0">
                <a:solidFill>
                  <a:schemeClr val="tx1"/>
                </a:solidFill>
                <a:latin typeface="Tw Cen MT" pitchFamily="34" charset="0"/>
              </a:rPr>
              <a:t>rmonde</a:t>
            </a: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 Johannesburg was severely damaged by fire on </a:t>
            </a:r>
            <a:r>
              <a:rPr lang="en-ZA" sz="2000" dirty="0">
                <a:solidFill>
                  <a:schemeClr val="tx1"/>
                </a:solidFill>
                <a:latin typeface="Tw Cen MT" pitchFamily="34" charset="0"/>
              </a:rPr>
              <a:t>T</a:t>
            </a: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uesday 14 June 2011.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This resulted in extensive damage to the building and infrastructure.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It was therefore impossible to carry out any testing of customer supplied samples at the old MCC licensed facility. </a:t>
            </a:r>
            <a:endParaRPr lang="en-ZA" sz="2000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5" name="Picture 4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dougs\Pictures\M&amp;L\IMG-20110823-0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6"/>
            <a:ext cx="4590982" cy="344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7"/>
          <p:cNvSpPr txBox="1">
            <a:spLocks/>
          </p:cNvSpPr>
          <p:nvPr/>
        </p:nvSpPr>
        <p:spPr>
          <a:xfrm>
            <a:off x="1979712" y="232555"/>
            <a:ext cx="5572164" cy="830997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BACKGROUND</a:t>
            </a:r>
            <a:endParaRPr lang="en-ZA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040" y="2500306"/>
            <a:ext cx="8640960" cy="2185214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ZA" sz="4000" b="1" dirty="0" smtClean="0">
                <a:solidFill>
                  <a:schemeClr val="bg1"/>
                </a:solidFill>
                <a:latin typeface="Tw Cen MT" pitchFamily="34" charset="0"/>
              </a:rPr>
              <a:t>DID A </a:t>
            </a:r>
            <a:r>
              <a:rPr lang="en-ZA" sz="4000" b="1" dirty="0" err="1" smtClean="0">
                <a:solidFill>
                  <a:schemeClr val="bg1"/>
                </a:solidFill>
                <a:latin typeface="Tw Cen MT" pitchFamily="34" charset="0"/>
              </a:rPr>
              <a:t>BCP</a:t>
            </a:r>
            <a:r>
              <a:rPr lang="en-ZA" sz="4000" b="1" dirty="0" smtClean="0">
                <a:solidFill>
                  <a:schemeClr val="bg1"/>
                </a:solidFill>
                <a:latin typeface="Tw Cen MT" pitchFamily="34" charset="0"/>
              </a:rPr>
              <a:t> EXIST 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ZA" sz="4000" b="1" dirty="0" smtClean="0">
                <a:solidFill>
                  <a:schemeClr val="bg1"/>
                </a:solidFill>
                <a:latin typeface="Tw Cen MT" pitchFamily="34" charset="0"/>
              </a:rPr>
              <a:t>DID WE FOLLOW IT TO THE LETTER?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ZA" sz="4000" b="1" dirty="0" smtClean="0">
                <a:solidFill>
                  <a:schemeClr val="bg1"/>
                </a:solidFill>
                <a:latin typeface="Tw Cen MT" pitchFamily="34" charset="0"/>
              </a:rPr>
              <a:t>WHAT DID WE DO?</a:t>
            </a:r>
            <a:endParaRPr lang="en-ZA" sz="4000" dirty="0" smtClean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1" name="Subtitle 7"/>
          <p:cNvSpPr txBox="1">
            <a:spLocks/>
          </p:cNvSpPr>
          <p:nvPr/>
        </p:nvSpPr>
        <p:spPr>
          <a:xfrm>
            <a:off x="1625601" y="194101"/>
            <a:ext cx="7463574" cy="830997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</a:t>
            </a:r>
            <a:endParaRPr lang="en-ZA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  <p:pic>
        <p:nvPicPr>
          <p:cNvPr id="12" name="Picture 4" descr="http://labs.blogs.com/.a/6a00d8341caed853ef0134872fb060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25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034" y="2285992"/>
            <a:ext cx="8286808" cy="28083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19573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cxnSp>
        <p:nvCxnSpPr>
          <p:cNvPr id="24" name="Elbow Connector 23"/>
          <p:cNvCxnSpPr>
            <a:stCxn id="11" idx="2"/>
            <a:endCxn id="15" idx="0"/>
          </p:cNvCxnSpPr>
          <p:nvPr/>
        </p:nvCxnSpPr>
        <p:spPr>
          <a:xfrm rot="5400000">
            <a:off x="4434551" y="1959548"/>
            <a:ext cx="1698901" cy="12700"/>
          </a:xfrm>
          <a:prstGeom prst="bentConnector3">
            <a:avLst>
              <a:gd name="adj1" fmla="val 510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5" idx="2"/>
            <a:endCxn id="17" idx="0"/>
          </p:cNvCxnSpPr>
          <p:nvPr/>
        </p:nvCxnSpPr>
        <p:spPr>
          <a:xfrm rot="5400000">
            <a:off x="2858048" y="3249940"/>
            <a:ext cx="2017445" cy="283446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2"/>
            <a:endCxn id="18" idx="0"/>
          </p:cNvCxnSpPr>
          <p:nvPr/>
        </p:nvCxnSpPr>
        <p:spPr>
          <a:xfrm rot="5400000">
            <a:off x="3802869" y="4194761"/>
            <a:ext cx="2017445" cy="94482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5" idx="2"/>
            <a:endCxn id="14" idx="0"/>
          </p:cNvCxnSpPr>
          <p:nvPr/>
        </p:nvCxnSpPr>
        <p:spPr>
          <a:xfrm rot="16200000" flipH="1">
            <a:off x="5692510" y="3249939"/>
            <a:ext cx="2017445" cy="283446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3" idx="2"/>
            <a:endCxn id="14" idx="0"/>
          </p:cNvCxnSpPr>
          <p:nvPr/>
        </p:nvCxnSpPr>
        <p:spPr>
          <a:xfrm rot="5400000">
            <a:off x="7552832" y="5102184"/>
            <a:ext cx="1139342" cy="8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547664" y="260648"/>
            <a:ext cx="7488831" cy="6264696"/>
            <a:chOff x="1295400" y="990600"/>
            <a:chExt cx="6643734" cy="4495800"/>
          </a:xfrm>
        </p:grpSpPr>
        <p:sp>
          <p:nvSpPr>
            <p:cNvPr id="11" name="Rounded Rectangle 8"/>
            <p:cNvSpPr>
              <a:spLocks noChangeArrowheads="1"/>
            </p:cNvSpPr>
            <p:nvPr/>
          </p:nvSpPr>
          <p:spPr bwMode="auto">
            <a:xfrm>
              <a:off x="3810000" y="9906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ZA" dirty="0">
                  <a:solidFill>
                    <a:schemeClr val="bg1"/>
                  </a:solidFill>
                </a:rPr>
                <a:t>Bureau Veritas </a:t>
              </a:r>
            </a:p>
            <a:p>
              <a:pPr algn="ctr"/>
              <a:r>
                <a:rPr lang="en-ZA" dirty="0">
                  <a:solidFill>
                    <a:schemeClr val="bg1"/>
                  </a:solidFill>
                </a:rPr>
                <a:t>(France)</a:t>
              </a:r>
            </a:p>
          </p:txBody>
        </p:sp>
        <p:sp>
          <p:nvSpPr>
            <p:cNvPr id="13" name="Rounded Rectangle 10"/>
            <p:cNvSpPr>
              <a:spLocks noChangeArrowheads="1"/>
            </p:cNvSpPr>
            <p:nvPr/>
          </p:nvSpPr>
          <p:spPr bwMode="auto">
            <a:xfrm>
              <a:off x="6324600" y="3581400"/>
              <a:ext cx="1614534" cy="477762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ZA" dirty="0"/>
                <a:t>Private </a:t>
              </a:r>
              <a:r>
                <a:rPr lang="en-ZA" dirty="0" smtClean="0"/>
                <a:t>Shareholder</a:t>
              </a:r>
              <a:endParaRPr lang="en-ZA" dirty="0"/>
            </a:p>
          </p:txBody>
        </p:sp>
        <p:sp>
          <p:nvSpPr>
            <p:cNvPr id="14" name="Rounded Rectangle 11"/>
            <p:cNvSpPr>
              <a:spLocks noChangeArrowheads="1"/>
            </p:cNvSpPr>
            <p:nvPr/>
          </p:nvSpPr>
          <p:spPr bwMode="auto">
            <a:xfrm>
              <a:off x="6324600" y="48768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ZA" dirty="0"/>
                <a:t>Inspectorate Marine (Pty) Ltd</a:t>
              </a:r>
            </a:p>
          </p:txBody>
        </p:sp>
        <p:sp>
          <p:nvSpPr>
            <p:cNvPr id="15" name="Rounded Rectangle 12"/>
            <p:cNvSpPr>
              <a:spLocks noChangeArrowheads="1"/>
            </p:cNvSpPr>
            <p:nvPr/>
          </p:nvSpPr>
          <p:spPr bwMode="auto">
            <a:xfrm>
              <a:off x="3810000" y="28194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33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ZA" sz="1600" dirty="0">
                  <a:solidFill>
                    <a:schemeClr val="bg1"/>
                  </a:solidFill>
                </a:rPr>
                <a:t>Inspectorate Chemtaur (Pty) Ltd</a:t>
              </a:r>
            </a:p>
          </p:txBody>
        </p:sp>
        <p:sp>
          <p:nvSpPr>
            <p:cNvPr id="16" name="Rounded Rectangle 13"/>
            <p:cNvSpPr>
              <a:spLocks noChangeArrowheads="1"/>
            </p:cNvSpPr>
            <p:nvPr/>
          </p:nvSpPr>
          <p:spPr bwMode="auto">
            <a:xfrm>
              <a:off x="5638800" y="2819400"/>
              <a:ext cx="1600200" cy="6096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ZA" dirty="0"/>
                <a:t>Chemtaur Staff </a:t>
              </a:r>
              <a:r>
                <a:rPr lang="en-ZA" dirty="0" smtClean="0"/>
                <a:t>Trust</a:t>
              </a:r>
              <a:endParaRPr lang="en-ZA" dirty="0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295400" y="4876800"/>
              <a:ext cx="1600200" cy="6096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ZA" dirty="0"/>
                <a:t>Inspectorate M&amp;L (Pty) Ltd</a:t>
              </a:r>
            </a:p>
          </p:txBody>
        </p:sp>
        <p:sp>
          <p:nvSpPr>
            <p:cNvPr id="18" name="Rounded Rectangle 15"/>
            <p:cNvSpPr>
              <a:spLocks noChangeArrowheads="1"/>
            </p:cNvSpPr>
            <p:nvPr/>
          </p:nvSpPr>
          <p:spPr bwMode="auto">
            <a:xfrm>
              <a:off x="2971800" y="48768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ZA" sz="1600" dirty="0" err="1">
                  <a:solidFill>
                    <a:schemeClr val="bg1"/>
                  </a:solidFill>
                </a:rPr>
                <a:t>M&amp;L</a:t>
              </a:r>
              <a:r>
                <a:rPr lang="en-ZA" sz="1600" dirty="0">
                  <a:solidFill>
                    <a:schemeClr val="bg1"/>
                  </a:solidFill>
                </a:rPr>
                <a:t> Laboratory Services (Pty) Ltd</a:t>
              </a:r>
            </a:p>
          </p:txBody>
        </p:sp>
        <p:sp>
          <p:nvSpPr>
            <p:cNvPr id="19" name="Rounded Rectangle 16"/>
            <p:cNvSpPr>
              <a:spLocks noChangeArrowheads="1"/>
            </p:cNvSpPr>
            <p:nvPr/>
          </p:nvSpPr>
          <p:spPr bwMode="auto">
            <a:xfrm>
              <a:off x="4648200" y="48768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ZA" sz="1600" dirty="0"/>
                <a:t>Inspectorate Metals &amp; Minerals (Pty) Ltd</a:t>
              </a:r>
            </a:p>
          </p:txBody>
        </p:sp>
        <p:cxnSp>
          <p:nvCxnSpPr>
            <p:cNvPr id="20" name="Elbow Connector 24"/>
            <p:cNvCxnSpPr>
              <a:cxnSpLocks noChangeShapeType="1"/>
              <a:stCxn id="15" idx="0"/>
              <a:endCxn id="16" idx="0"/>
            </p:cNvCxnSpPr>
            <p:nvPr/>
          </p:nvCxnSpPr>
          <p:spPr bwMode="auto">
            <a:xfrm rot="5400000" flipH="1" flipV="1">
              <a:off x="5524500" y="1905001"/>
              <a:ext cx="3175" cy="1828800"/>
            </a:xfrm>
            <a:prstGeom prst="bentConnector3">
              <a:avLst>
                <a:gd name="adj1" fmla="val 6540796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Elbow Connector 37"/>
            <p:cNvCxnSpPr>
              <a:cxnSpLocks noChangeShapeType="1"/>
              <a:stCxn id="15" idx="2"/>
              <a:endCxn id="19" idx="0"/>
            </p:cNvCxnSpPr>
            <p:nvPr/>
          </p:nvCxnSpPr>
          <p:spPr bwMode="auto">
            <a:xfrm rot="16200000" flipH="1">
              <a:off x="4305300" y="3733800"/>
              <a:ext cx="1447800" cy="838200"/>
            </a:xfrm>
            <a:prstGeom prst="bentConnector3">
              <a:avLst>
                <a:gd name="adj1" fmla="val 88815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6" name="Picture 4" descr="http://labs.blogs.com/.a/6a00d8341caed853ef0134872fb060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074" y="2622391"/>
            <a:ext cx="4226422" cy="2308324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The first step in our BCP was to advise customers and regulators of the disaster and what our short term to medium term plans were.</a:t>
            </a:r>
          </a:p>
          <a:p>
            <a:pPr algn="l"/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 This was carried out using mobile phones ,e-mail and personal visits to key customers / MCC /SANAS.</a:t>
            </a:r>
          </a:p>
        </p:txBody>
      </p:sp>
      <p:pic>
        <p:nvPicPr>
          <p:cNvPr id="5" name="Picture 4" descr="M&amp;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942418" cy="1219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7"/>
          <p:cNvSpPr txBox="1">
            <a:spLocks/>
          </p:cNvSpPr>
          <p:nvPr/>
        </p:nvSpPr>
        <p:spPr>
          <a:xfrm>
            <a:off x="1572922" y="232555"/>
            <a:ext cx="7463574" cy="830997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</a:t>
            </a:r>
            <a:endParaRPr lang="en-ZA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19200"/>
            <a:ext cx="4630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dirty="0" smtClean="0">
                <a:solidFill>
                  <a:prstClr val="black"/>
                </a:solidFill>
                <a:latin typeface="Tw Cen MT" pitchFamily="34" charset="0"/>
              </a:rPr>
              <a:t>COMMUNICATION.</a:t>
            </a:r>
            <a:endParaRPr lang="en-ZA" sz="4400" dirty="0">
              <a:solidFill>
                <a:prstClr val="black"/>
              </a:solidFill>
              <a:latin typeface="Tw Cen MT" pitchFamily="34" charset="0"/>
            </a:endParaRPr>
          </a:p>
        </p:txBody>
      </p:sp>
      <p:pic>
        <p:nvPicPr>
          <p:cNvPr id="10242" name="Picture 2" descr="http://www.cellphoneinn.com/wp-content/uploads/2012/04/blackberry-iphone-androi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6" t="2442" r="3711" b="5029"/>
          <a:stretch/>
        </p:blipFill>
        <p:spPr bwMode="auto">
          <a:xfrm>
            <a:off x="179512" y="2355494"/>
            <a:ext cx="4490638" cy="2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314" y="2430755"/>
            <a:ext cx="4250182" cy="3970318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Temporary office space needed to be identified for head office and management staff.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The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group fortunately managed to secure premises right next door to the then current lab.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All internet, email and telephone lines were re-routed.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The temporary office was then used as the company’s head office until the move to the new premises was ready.</a:t>
            </a:r>
          </a:p>
        </p:txBody>
      </p:sp>
      <p:pic>
        <p:nvPicPr>
          <p:cNvPr id="5" name="Picture 4" descr="M&amp;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dougs\Pictures\M&amp;L\IMG00423-20110621-1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4179191" cy="313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942418" cy="1219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7"/>
          <p:cNvSpPr txBox="1">
            <a:spLocks/>
          </p:cNvSpPr>
          <p:nvPr/>
        </p:nvSpPr>
        <p:spPr>
          <a:xfrm>
            <a:off x="1572922" y="232555"/>
            <a:ext cx="7463574" cy="830997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</a:t>
            </a:r>
            <a:endParaRPr lang="en-ZA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1214422"/>
            <a:ext cx="8005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ZA" sz="4400" dirty="0" smtClean="0">
                <a:solidFill>
                  <a:prstClr val="black"/>
                </a:solidFill>
                <a:latin typeface="Tw Cen MT" pitchFamily="34" charset="0"/>
              </a:rPr>
              <a:t>TEMPORARY OFFICES SPACE. </a:t>
            </a:r>
            <a:endParaRPr lang="en-ZA" sz="4400" dirty="0">
              <a:solidFill>
                <a:prstClr val="black"/>
              </a:solidFill>
              <a:latin typeface="Tw Cen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14445"/>
          </a:xfrm>
        </p:spPr>
        <p:txBody>
          <a:bodyPr/>
          <a:lstStyle/>
          <a:p>
            <a:r>
              <a:rPr lang="en-ZA" dirty="0" smtClean="0"/>
              <a:t>  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3" y="2348880"/>
            <a:ext cx="8173175" cy="3416320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61950" indent="-361950" algn="l"/>
            <a:r>
              <a:rPr lang="en-ZA" sz="2000" dirty="0">
                <a:solidFill>
                  <a:schemeClr val="tx1"/>
                </a:solidFill>
                <a:latin typeface="Tw Cen MT" pitchFamily="34" charset="0"/>
              </a:rPr>
              <a:t>N</a:t>
            </a: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ew location and plans for the testing needed to be identified:</a:t>
            </a:r>
          </a:p>
          <a:p>
            <a:pPr marL="819150" lvl="1" indent="-361950" algn="l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Water lab - A SANAS accredited partner lab was used in the interim period. </a:t>
            </a:r>
          </a:p>
          <a:p>
            <a:pPr marL="819150" lvl="1" indent="-361950" algn="l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Environmental and occupational health labs - partnering with labs in South Africa and utilising M&amp;L staff, samples were analysed according to M&amp;L and EPA/NIOSH methodology </a:t>
            </a:r>
          </a:p>
          <a:p>
            <a:pPr marL="819150" lvl="1" indent="-361950" algn="l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Microbiological lab – M&amp;L satellite laboratory with the assistance of </a:t>
            </a:r>
            <a:r>
              <a:rPr lang="en-ZA" sz="2000" dirty="0" err="1" smtClean="0">
                <a:solidFill>
                  <a:schemeClr val="tx1"/>
                </a:solidFill>
                <a:latin typeface="Tw Cen MT" pitchFamily="34" charset="0"/>
              </a:rPr>
              <a:t>Labotec</a:t>
            </a: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 was established in </a:t>
            </a:r>
            <a:r>
              <a:rPr lang="en-ZA" sz="2000" dirty="0" err="1">
                <a:solidFill>
                  <a:schemeClr val="tx1"/>
                </a:solidFill>
                <a:latin typeface="Tw Cen MT" pitchFamily="34" charset="0"/>
              </a:rPr>
              <a:t>M</a:t>
            </a:r>
            <a:r>
              <a:rPr lang="en-ZA" sz="2000" dirty="0" err="1" smtClean="0">
                <a:solidFill>
                  <a:schemeClr val="tx1"/>
                </a:solidFill>
                <a:latin typeface="Tw Cen MT" pitchFamily="34" charset="0"/>
              </a:rPr>
              <a:t>idrand</a:t>
            </a: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. </a:t>
            </a:r>
          </a:p>
          <a:p>
            <a:pPr marL="819150" lvl="1" indent="-361950" algn="l">
              <a:buFont typeface="Arial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  <a:latin typeface="Tw Cen MT" pitchFamily="34" charset="0"/>
              </a:rPr>
              <a:t>P</a:t>
            </a: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harmaceutical lab M&amp;L satellite laboratory with the assistance of </a:t>
            </a:r>
            <a:r>
              <a:rPr lang="en-ZA" sz="2000" dirty="0">
                <a:solidFill>
                  <a:schemeClr val="tx1"/>
                </a:solidFill>
                <a:latin typeface="Tw Cen MT" pitchFamily="34" charset="0"/>
              </a:rPr>
              <a:t>M</a:t>
            </a: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icrosep, was established in </a:t>
            </a:r>
            <a:r>
              <a:rPr lang="en-ZA" sz="2000" dirty="0">
                <a:solidFill>
                  <a:schemeClr val="tx1"/>
                </a:solidFill>
                <a:latin typeface="Tw Cen MT" pitchFamily="34" charset="0"/>
              </a:rPr>
              <a:t>L</a:t>
            </a:r>
            <a:r>
              <a:rPr lang="en-ZA" sz="2000" dirty="0" smtClean="0">
                <a:solidFill>
                  <a:schemeClr val="tx1"/>
                </a:solidFill>
                <a:latin typeface="Tw Cen MT" pitchFamily="34" charset="0"/>
              </a:rPr>
              <a:t>inbro business park.</a:t>
            </a:r>
          </a:p>
        </p:txBody>
      </p:sp>
      <p:pic>
        <p:nvPicPr>
          <p:cNvPr id="5" name="Picture 4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9" descr="M&amp;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Documents and Settings\Adrianac\Local Settings\Temporary Internet Files\Content.Outlook\HB63Z6MB\id_final_master_full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38338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19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7"/>
          <p:cNvSpPr txBox="1">
            <a:spLocks/>
          </p:cNvSpPr>
          <p:nvPr/>
        </p:nvSpPr>
        <p:spPr>
          <a:xfrm>
            <a:off x="1572922" y="232555"/>
            <a:ext cx="7463574" cy="830997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w Cen MT" pitchFamily="34" charset="0"/>
                <a:cs typeface="Khmer UI" pitchFamily="34" charset="0"/>
              </a:rPr>
              <a:t>BUSINESS CONTINUITY PLAN</a:t>
            </a:r>
            <a:endParaRPr lang="en-ZA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w Cen MT" pitchFamily="34" charset="0"/>
              <a:cs typeface="Khmer U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7224" y="1357298"/>
            <a:ext cx="7786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ZA" sz="4400" dirty="0" smtClean="0">
                <a:solidFill>
                  <a:prstClr val="black"/>
                </a:solidFill>
                <a:latin typeface="Tw Cen MT" pitchFamily="34" charset="0"/>
              </a:rPr>
              <a:t>TEMPORARY LABORATORIES.</a:t>
            </a:r>
            <a:endParaRPr lang="en-ZA" sz="4400" dirty="0">
              <a:solidFill>
                <a:prstClr val="black"/>
              </a:solidFill>
              <a:latin typeface="Tw Cen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907</Words>
  <Application>Microsoft Office PowerPoint</Application>
  <PresentationFormat>On-screen Show (4:3)</PresentationFormat>
  <Paragraphs>139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Slide 1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dougs</dc:creator>
  <cp:lastModifiedBy>dougs</cp:lastModifiedBy>
  <cp:revision>85</cp:revision>
  <dcterms:created xsi:type="dcterms:W3CDTF">2012-05-08T10:26:38Z</dcterms:created>
  <dcterms:modified xsi:type="dcterms:W3CDTF">2012-05-31T08:05:57Z</dcterms:modified>
</cp:coreProperties>
</file>